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8" r:id="rId1"/>
  </p:sldMasterIdLst>
  <p:notesMasterIdLst>
    <p:notesMasterId r:id="rId8"/>
  </p:notesMasterIdLst>
  <p:sldIdLst>
    <p:sldId id="256" r:id="rId2"/>
    <p:sldId id="313" r:id="rId3"/>
    <p:sldId id="311" r:id="rId4"/>
    <p:sldId id="312" r:id="rId5"/>
    <p:sldId id="304" r:id="rId6"/>
    <p:sldId id="308" r:id="rId7"/>
  </p:sldIdLst>
  <p:sldSz cx="9144000" cy="5143500" type="screen16x9"/>
  <p:notesSz cx="6858000" cy="9144000"/>
  <p:embeddedFontLst>
    <p:embeddedFont>
      <p:font typeface="Quattrocento Sans" charset="0"/>
      <p:regular r:id="rId9"/>
      <p:bold r:id="rId10"/>
      <p:italic r:id="rId11"/>
      <p:boldItalic r:id="rId1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88" autoAdjust="0"/>
    <p:restoredTop sz="94618" autoAdjust="0"/>
  </p:normalViewPr>
  <p:slideViewPr>
    <p:cSldViewPr snapToGrid="0">
      <p:cViewPr>
        <p:scale>
          <a:sx n="58" d="100"/>
          <a:sy n="58" d="100"/>
        </p:scale>
        <p:origin x="-198" y="-45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36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20-06-04T16:31:28.237" idx="1">
    <p:pos x="6000" y="0"/>
    <p:text>Updated title to more closely match marketing
-David Anderson</p:tex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052447053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 Narrow" panose="020B0606020202030204" pitchFamily="34" charset="0"/>
        <a:ea typeface="Arial Narrow" panose="020B0606020202030204" pitchFamily="34" charset="0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8" name="Google Shape;68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5" name="Google Shape;75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5" name="Google Shape;75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5" name="Google Shape;75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5" name="Google Shape;75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2b632cae18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2" name="Google Shape;92;g2b632cae188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>
  <p:cSld name="Title">
    <p:bg>
      <p:bgPr>
        <a:solidFill>
          <a:srgbClr val="00426A"/>
        </a:solidFill>
        <a:effectLst/>
      </p:bgPr>
    </p:bg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2"/>
          <p:cNvSpPr/>
          <p:nvPr/>
        </p:nvSpPr>
        <p:spPr>
          <a:xfrm>
            <a:off x="0" y="87475"/>
            <a:ext cx="7092300" cy="10797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chemeClr val="lt1"/>
              </a:solidFill>
              <a:latin typeface="Arial" panose="020B0604020202020204" pitchFamily="34" charset="0"/>
              <a:ea typeface="Quattrocento Sans"/>
              <a:cs typeface="Arial" panose="020B0604020202020204" pitchFamily="34" charset="0"/>
              <a:sym typeface="Quattrocento Sans"/>
            </a:endParaRPr>
          </a:p>
        </p:txBody>
      </p:sp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685800" y="1145197"/>
            <a:ext cx="7772400" cy="110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Quattrocento Sans"/>
              <a:buNone/>
              <a:defRPr sz="6000" b="1">
                <a:solidFill>
                  <a:schemeClr val="l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2195736" y="2679763"/>
            <a:ext cx="4752600" cy="4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  <a:defRPr i="1">
                <a:solidFill>
                  <a:srgbClr val="8CB3E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 dirty="0"/>
          </a:p>
        </p:txBody>
      </p:sp>
      <p:pic>
        <p:nvPicPr>
          <p:cNvPr id="14" name="Google Shape;14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720257" y="4477774"/>
            <a:ext cx="3703489" cy="45774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 txBox="1">
            <a:spLocks noGrp="1"/>
          </p:cNvSpPr>
          <p:nvPr>
            <p:ph type="body" idx="2"/>
          </p:nvPr>
        </p:nvSpPr>
        <p:spPr>
          <a:xfrm>
            <a:off x="1371600" y="3111810"/>
            <a:ext cx="6368700" cy="108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  <a:defRPr>
                <a:solidFill>
                  <a:srgbClr val="8CB3E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8CB3E3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Quattrocento Sans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8CB3E3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8CB3E3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8CB3E3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8CB3E3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8CB3E3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8CB3E3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8CB3E3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8CB3E3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tandard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251520" y="276764"/>
            <a:ext cx="6552600" cy="75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19" name="Google Shape;19;p3"/>
          <p:cNvSpPr txBox="1">
            <a:spLocks noGrp="1"/>
          </p:cNvSpPr>
          <p:nvPr>
            <p:ph type="body" idx="1"/>
          </p:nvPr>
        </p:nvSpPr>
        <p:spPr>
          <a:xfrm>
            <a:off x="251520" y="1200150"/>
            <a:ext cx="8640900" cy="369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20" name="Google Shape;20;p3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3F3F3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Quattrocento Sans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3F3F3F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3F3F3F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3F3F3F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3F3F3F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3F3F3F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3F3F3F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3F3F3F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3F3F3F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mmary slide">
  <p:cSld name="Summary slide">
    <p:bg>
      <p:bgPr>
        <a:solidFill>
          <a:srgbClr val="00426A"/>
        </a:solidFill>
        <a:effectLst/>
      </p:bgPr>
    </p:bg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5"/>
          <p:cNvSpPr/>
          <p:nvPr/>
        </p:nvSpPr>
        <p:spPr>
          <a:xfrm>
            <a:off x="0" y="195486"/>
            <a:ext cx="6804300" cy="918000"/>
          </a:xfrm>
          <a:prstGeom prst="rect">
            <a:avLst/>
          </a:prstGeom>
          <a:solidFill>
            <a:srgbClr val="C5D8F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chemeClr val="lt1"/>
              </a:solidFill>
              <a:latin typeface="Arial" panose="020B0604020202020204" pitchFamily="34" charset="0"/>
              <a:ea typeface="Quattrocento Sans"/>
              <a:cs typeface="Arial" panose="020B0604020202020204" pitchFamily="34" charset="0"/>
              <a:sym typeface="Quattrocento Sans"/>
            </a:endParaRPr>
          </a:p>
        </p:txBody>
      </p:sp>
      <p:sp>
        <p:nvSpPr>
          <p:cNvPr id="27" name="Google Shape;27;p5"/>
          <p:cNvSpPr txBox="1">
            <a:spLocks noGrp="1"/>
          </p:cNvSpPr>
          <p:nvPr>
            <p:ph type="title"/>
          </p:nvPr>
        </p:nvSpPr>
        <p:spPr>
          <a:xfrm>
            <a:off x="251520" y="276764"/>
            <a:ext cx="6552600" cy="75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26A"/>
              </a:buClr>
              <a:buSzPts val="4000"/>
              <a:buFont typeface="Quattrocento Sans"/>
              <a:buNone/>
              <a:defRPr>
                <a:solidFill>
                  <a:srgbClr val="00426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28" name="Google Shape;28;p5"/>
          <p:cNvSpPr txBox="1">
            <a:spLocks noGrp="1"/>
          </p:cNvSpPr>
          <p:nvPr>
            <p:ph type="body" idx="1"/>
          </p:nvPr>
        </p:nvSpPr>
        <p:spPr>
          <a:xfrm>
            <a:off x="251520" y="1200150"/>
            <a:ext cx="8640900" cy="369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Char char="•"/>
              <a:defRPr>
                <a:solidFill>
                  <a:schemeClr val="l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14400" lvl="1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2800"/>
              <a:buChar char="•"/>
              <a:defRPr>
                <a:solidFill>
                  <a:schemeClr val="lt1"/>
                </a:solidFill>
              </a:defRPr>
            </a:lvl2pPr>
            <a:lvl3pPr marL="1371600" lvl="2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400"/>
              <a:buChar char="•"/>
              <a:defRPr>
                <a:solidFill>
                  <a:schemeClr val="lt1"/>
                </a:solidFill>
              </a:defRPr>
            </a:lvl3pPr>
            <a:lvl4pPr marL="1828800" lvl="3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>
                <a:solidFill>
                  <a:schemeClr val="lt1"/>
                </a:solidFill>
              </a:defRPr>
            </a:lvl4pPr>
            <a:lvl5pPr marL="2286000" lvl="4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29" name="Google Shape;29;p5"/>
          <p:cNvSpPr txBox="1"/>
          <p:nvPr/>
        </p:nvSpPr>
        <p:spPr>
          <a:xfrm>
            <a:off x="251520" y="4948014"/>
            <a:ext cx="2493000" cy="19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Quattrocento Sans"/>
              <a:buNone/>
            </a:pPr>
            <a:r>
              <a:rPr lang="en-GB" sz="800" b="0" i="0" u="none" strike="noStrike" cap="none" dirty="0">
                <a:solidFill>
                  <a:schemeClr val="lt1"/>
                </a:solidFill>
                <a:latin typeface="Arial" panose="020B0604020202020204" pitchFamily="34" charset="0"/>
                <a:ea typeface="Quattrocento Sans"/>
                <a:cs typeface="Arial" panose="020B0604020202020204" pitchFamily="34" charset="0"/>
                <a:sym typeface="Quattrocento Sans"/>
              </a:rPr>
              <a:t>Copyright © 2012, </a:t>
            </a:r>
            <a:r>
              <a:rPr lang="en-GB" sz="800" b="0" i="0" u="none" strike="noStrike" cap="none" dirty="0" err="1">
                <a:solidFill>
                  <a:schemeClr val="lt1"/>
                </a:solidFill>
                <a:latin typeface="Arial" panose="020B0604020202020204" pitchFamily="34" charset="0"/>
                <a:ea typeface="Quattrocento Sans"/>
                <a:cs typeface="Arial" panose="020B0604020202020204" pitchFamily="34" charset="0"/>
                <a:sym typeface="Quattrocento Sans"/>
              </a:rPr>
              <a:t>SkillBuilders</a:t>
            </a:r>
            <a:r>
              <a:rPr lang="en-GB" sz="800" b="0" i="0" u="none" strike="noStrike" cap="none" dirty="0">
                <a:solidFill>
                  <a:schemeClr val="lt1"/>
                </a:solidFill>
                <a:latin typeface="Arial" panose="020B0604020202020204" pitchFamily="34" charset="0"/>
                <a:ea typeface="Quattrocento Sans"/>
                <a:cs typeface="Arial" panose="020B0604020202020204" pitchFamily="34" charset="0"/>
                <a:sym typeface="Quattrocento Sans"/>
              </a:rPr>
              <a:t>. All rights reserved.</a:t>
            </a:r>
            <a:endParaRPr sz="800" b="0" i="0" u="none" strike="noStrike" cap="none" dirty="0">
              <a:solidFill>
                <a:schemeClr val="lt1"/>
              </a:solidFill>
              <a:latin typeface="Arial" panose="020B0604020202020204" pitchFamily="34" charset="0"/>
              <a:ea typeface="Quattrocento Sans"/>
              <a:cs typeface="Arial" panose="020B0604020202020204" pitchFamily="34" charset="0"/>
              <a:sym typeface="Quattrocento Sans"/>
            </a:endParaRPr>
          </a:p>
        </p:txBody>
      </p:sp>
      <p:sp>
        <p:nvSpPr>
          <p:cNvPr id="30" name="Google Shape;30;p5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Quattrocento Sans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ast slide">
  <p:cSld name="Last slide">
    <p:bg>
      <p:bgPr>
        <a:solidFill>
          <a:srgbClr val="00426A"/>
        </a:soli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/>
          <p:nvPr/>
        </p:nvSpPr>
        <p:spPr>
          <a:xfrm>
            <a:off x="0" y="87475"/>
            <a:ext cx="7092300" cy="10797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chemeClr val="lt1"/>
              </a:solidFill>
              <a:latin typeface="Arial" panose="020B0604020202020204" pitchFamily="34" charset="0"/>
              <a:ea typeface="Quattrocento Sans"/>
              <a:cs typeface="Arial" panose="020B0604020202020204" pitchFamily="34" charset="0"/>
              <a:sym typeface="Quattrocento Sans"/>
            </a:endParaRPr>
          </a:p>
        </p:txBody>
      </p:sp>
      <p:sp>
        <p:nvSpPr>
          <p:cNvPr id="33" name="Google Shape;33;p6"/>
          <p:cNvSpPr txBox="1">
            <a:spLocks noGrp="1"/>
          </p:cNvSpPr>
          <p:nvPr>
            <p:ph type="ctrTitle"/>
          </p:nvPr>
        </p:nvSpPr>
        <p:spPr>
          <a:xfrm>
            <a:off x="685800" y="1145197"/>
            <a:ext cx="7772400" cy="110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Quattrocento Sans"/>
              <a:buNone/>
              <a:defRPr sz="6000" b="1">
                <a:solidFill>
                  <a:schemeClr val="l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pic>
        <p:nvPicPr>
          <p:cNvPr id="34" name="Google Shape;34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720257" y="4477774"/>
            <a:ext cx="3703489" cy="457749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5;p6"/>
          <p:cNvSpPr txBox="1">
            <a:spLocks noGrp="1"/>
          </p:cNvSpPr>
          <p:nvPr>
            <p:ph type="body" idx="1"/>
          </p:nvPr>
        </p:nvSpPr>
        <p:spPr>
          <a:xfrm>
            <a:off x="1371600" y="2625756"/>
            <a:ext cx="6368700" cy="156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  <a:defRPr>
                <a:solidFill>
                  <a:srgbClr val="8CB3E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cxnSp>
        <p:nvCxnSpPr>
          <p:cNvPr id="36" name="Google Shape;36;p6"/>
          <p:cNvCxnSpPr/>
          <p:nvPr/>
        </p:nvCxnSpPr>
        <p:spPr>
          <a:xfrm>
            <a:off x="1619672" y="2409732"/>
            <a:ext cx="5832600" cy="0"/>
          </a:xfrm>
          <a:prstGeom prst="straightConnector1">
            <a:avLst/>
          </a:prstGeom>
          <a:noFill/>
          <a:ln w="19050" cap="flat" cmpd="sng">
            <a:solidFill>
              <a:srgbClr val="8CB3E3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7" name="Google Shape;37;p6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8CB3E3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Quattrocento Sans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8CB3E3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8CB3E3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8CB3E3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8CB3E3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8CB3E3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8CB3E3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8CB3E3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8CB3E3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Breaker slide">
  <p:cSld name="Section Breaker slide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/>
          <p:nvPr/>
        </p:nvSpPr>
        <p:spPr>
          <a:xfrm>
            <a:off x="0" y="0"/>
            <a:ext cx="8604300" cy="1383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chemeClr val="lt1"/>
              </a:solidFill>
              <a:latin typeface="Arial" panose="020B0604020202020204" pitchFamily="34" charset="0"/>
              <a:ea typeface="Quattrocento Sans"/>
              <a:cs typeface="Arial" panose="020B0604020202020204" pitchFamily="34" charset="0"/>
              <a:sym typeface="Quattrocento Sans"/>
            </a:endParaRPr>
          </a:p>
        </p:txBody>
      </p:sp>
      <p:sp>
        <p:nvSpPr>
          <p:cNvPr id="40" name="Google Shape;40;p7"/>
          <p:cNvSpPr txBox="1">
            <a:spLocks noGrp="1"/>
          </p:cNvSpPr>
          <p:nvPr>
            <p:ph type="title"/>
          </p:nvPr>
        </p:nvSpPr>
        <p:spPr>
          <a:xfrm>
            <a:off x="683568" y="1564148"/>
            <a:ext cx="7776900" cy="162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26A"/>
              </a:buClr>
              <a:buSzPts val="5400"/>
              <a:buFont typeface="Quattrocento Sans"/>
              <a:buNone/>
              <a:defRPr sz="5400">
                <a:solidFill>
                  <a:srgbClr val="00426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41" name="Google Shape;41;p7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3F3F3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Quattrocento Sans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3F3F3F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3F3F3F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3F3F3F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3F3F3F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3F3F3F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3F3F3F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3F3F3F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3F3F3F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Upcoming Events">
  <p:cSld name="Upcoming Events">
    <p:bg>
      <p:bgPr>
        <a:solidFill>
          <a:srgbClr val="00426A"/>
        </a:solidFill>
        <a:effectLst/>
      </p:bgPr>
    </p:bg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/>
          <p:nvPr/>
        </p:nvSpPr>
        <p:spPr>
          <a:xfrm>
            <a:off x="0" y="87475"/>
            <a:ext cx="7092300" cy="10797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chemeClr val="lt1"/>
              </a:solidFill>
              <a:latin typeface="Arial" panose="020B0604020202020204" pitchFamily="34" charset="0"/>
              <a:ea typeface="Quattrocento Sans"/>
              <a:cs typeface="Arial" panose="020B0604020202020204" pitchFamily="34" charset="0"/>
              <a:sym typeface="Quattrocento Sans"/>
            </a:endParaRPr>
          </a:p>
        </p:txBody>
      </p:sp>
      <p:sp>
        <p:nvSpPr>
          <p:cNvPr id="44" name="Google Shape;44;p8"/>
          <p:cNvSpPr txBox="1">
            <a:spLocks noGrp="1"/>
          </p:cNvSpPr>
          <p:nvPr>
            <p:ph type="ctrTitle"/>
          </p:nvPr>
        </p:nvSpPr>
        <p:spPr>
          <a:xfrm>
            <a:off x="685800" y="87475"/>
            <a:ext cx="7772400" cy="110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Quattrocento Sans"/>
              <a:buNone/>
              <a:defRPr sz="6000" b="1">
                <a:solidFill>
                  <a:schemeClr val="l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pic>
        <p:nvPicPr>
          <p:cNvPr id="45" name="Google Shape;45;p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720257" y="4477774"/>
            <a:ext cx="3703489" cy="457749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Google Shape;46;p8"/>
          <p:cNvSpPr txBox="1">
            <a:spLocks noGrp="1"/>
          </p:cNvSpPr>
          <p:nvPr>
            <p:ph type="body" idx="1"/>
          </p:nvPr>
        </p:nvSpPr>
        <p:spPr>
          <a:xfrm>
            <a:off x="1371600" y="1310562"/>
            <a:ext cx="6368700" cy="294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Font typeface="Arial"/>
              <a:buChar char="•"/>
              <a:defRPr>
                <a:solidFill>
                  <a:srgbClr val="8CB3E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cxnSp>
        <p:nvCxnSpPr>
          <p:cNvPr id="47" name="Google Shape;47;p8"/>
          <p:cNvCxnSpPr/>
          <p:nvPr/>
        </p:nvCxnSpPr>
        <p:spPr>
          <a:xfrm>
            <a:off x="1619672" y="1250175"/>
            <a:ext cx="5832600" cy="0"/>
          </a:xfrm>
          <a:prstGeom prst="straightConnector1">
            <a:avLst/>
          </a:prstGeom>
          <a:noFill/>
          <a:ln w="19050" cap="flat" cmpd="sng">
            <a:solidFill>
              <a:srgbClr val="8CB3E3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8" name="Google Shape;48;p8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8CB3E3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Quattrocento Sans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8CB3E3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8CB3E3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8CB3E3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8CB3E3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8CB3E3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8CB3E3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8CB3E3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8CB3E3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lternate logo example">
  <p:cSld name="Alternate logo example">
    <p:bg>
      <p:bgPr>
        <a:solidFill>
          <a:srgbClr val="00426A"/>
        </a:solidFill>
        <a:effectLst/>
      </p:bgPr>
    </p:bg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9"/>
          <p:cNvSpPr/>
          <p:nvPr/>
        </p:nvSpPr>
        <p:spPr>
          <a:xfrm>
            <a:off x="0" y="87475"/>
            <a:ext cx="7092300" cy="10797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chemeClr val="lt1"/>
              </a:solidFill>
              <a:latin typeface="Arial" panose="020B0604020202020204" pitchFamily="34" charset="0"/>
              <a:ea typeface="Quattrocento Sans"/>
              <a:cs typeface="Arial" panose="020B0604020202020204" pitchFamily="34" charset="0"/>
              <a:sym typeface="Quattrocento Sans"/>
            </a:endParaRPr>
          </a:p>
        </p:txBody>
      </p:sp>
      <p:sp>
        <p:nvSpPr>
          <p:cNvPr id="51" name="Google Shape;51;p9"/>
          <p:cNvSpPr txBox="1">
            <a:spLocks noGrp="1"/>
          </p:cNvSpPr>
          <p:nvPr>
            <p:ph type="ctrTitle"/>
          </p:nvPr>
        </p:nvSpPr>
        <p:spPr>
          <a:xfrm>
            <a:off x="685800" y="87475"/>
            <a:ext cx="7772400" cy="110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Quattrocento Sans"/>
              <a:buNone/>
              <a:defRPr sz="6000" b="1">
                <a:solidFill>
                  <a:schemeClr val="l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pic>
        <p:nvPicPr>
          <p:cNvPr id="52" name="Google Shape;52;p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720257" y="4477774"/>
            <a:ext cx="3703489" cy="457749"/>
          </a:xfrm>
          <a:prstGeom prst="rect">
            <a:avLst/>
          </a:prstGeom>
          <a:noFill/>
          <a:ln>
            <a:noFill/>
          </a:ln>
        </p:spPr>
      </p:pic>
      <p:sp>
        <p:nvSpPr>
          <p:cNvPr id="53" name="Google Shape;53;p9"/>
          <p:cNvSpPr txBox="1">
            <a:spLocks noGrp="1"/>
          </p:cNvSpPr>
          <p:nvPr>
            <p:ph type="body" idx="1"/>
          </p:nvPr>
        </p:nvSpPr>
        <p:spPr>
          <a:xfrm>
            <a:off x="1371600" y="1310562"/>
            <a:ext cx="6368700" cy="294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Font typeface="Arial"/>
              <a:buChar char="•"/>
              <a:defRPr>
                <a:solidFill>
                  <a:srgbClr val="8CB3E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cxnSp>
        <p:nvCxnSpPr>
          <p:cNvPr id="54" name="Google Shape;54;p9"/>
          <p:cNvCxnSpPr/>
          <p:nvPr/>
        </p:nvCxnSpPr>
        <p:spPr>
          <a:xfrm>
            <a:off x="1619672" y="1250175"/>
            <a:ext cx="5832600" cy="0"/>
          </a:xfrm>
          <a:prstGeom prst="straightConnector1">
            <a:avLst/>
          </a:prstGeom>
          <a:noFill/>
          <a:ln w="19050" cap="flat" cmpd="sng">
            <a:solidFill>
              <a:srgbClr val="8CB3E3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5" name="Google Shape;55;p9"/>
          <p:cNvSpPr/>
          <p:nvPr/>
        </p:nvSpPr>
        <p:spPr>
          <a:xfrm>
            <a:off x="2483768" y="4137925"/>
            <a:ext cx="4176600" cy="12420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>
            <a:noFill/>
          </a:ln>
          <a:effectLst>
            <a:outerShdw blurRad="50800" dist="38100" dir="16200000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chemeClr val="lt1"/>
              </a:solidFill>
              <a:latin typeface="Arial" panose="020B0604020202020204" pitchFamily="34" charset="0"/>
              <a:ea typeface="Quattrocento Sans"/>
              <a:cs typeface="Arial" panose="020B0604020202020204" pitchFamily="34" charset="0"/>
              <a:sym typeface="Quattrocento Sans"/>
            </a:endParaRPr>
          </a:p>
        </p:txBody>
      </p:sp>
      <p:pic>
        <p:nvPicPr>
          <p:cNvPr id="56" name="Google Shape;56;p9" descr="http://www.logodesignteam.com/projects/design-concepts/SkillBuildersC42a-A02aT07a-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903598" y="4374821"/>
            <a:ext cx="3387602" cy="988053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9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8CB3E3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Quattrocento Sans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8CB3E3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8CB3E3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8CB3E3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8CB3E3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8CB3E3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8CB3E3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8CB3E3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8CB3E3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0"/>
          <p:cNvSpPr txBox="1">
            <a:spLocks noGrp="1"/>
          </p:cNvSpPr>
          <p:nvPr>
            <p:ph type="title"/>
          </p:nvPr>
        </p:nvSpPr>
        <p:spPr>
          <a:xfrm>
            <a:off x="251520" y="276764"/>
            <a:ext cx="6552600" cy="75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60" name="Google Shape;60;p10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chemeClr val="lt1"/>
              </a:solidFill>
              <a:latin typeface="Arial" panose="020B0604020202020204" pitchFamily="34" charset="0"/>
              <a:ea typeface="Quattrocento Sans"/>
              <a:cs typeface="Arial" panose="020B0604020202020204" pitchFamily="34" charset="0"/>
              <a:sym typeface="Quattrocento Sans"/>
            </a:endParaRPr>
          </a:p>
        </p:txBody>
      </p:sp>
      <p:sp>
        <p:nvSpPr>
          <p:cNvPr id="61" name="Google Shape;61;p10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3F3F3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Quattrocento Sans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3F3F3F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3F3F3F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3F3F3F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3F3F3F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3F3F3F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3F3F3F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3F3F3F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3F3F3F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1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 dirty="0"/>
          </a:p>
        </p:txBody>
      </p:sp>
      <p:sp>
        <p:nvSpPr>
          <p:cNvPr id="64" name="Google Shape;64;p11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2800"/>
              <a:buNone/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 dirty="0"/>
          </a:p>
        </p:txBody>
      </p:sp>
      <p:sp>
        <p:nvSpPr>
          <p:cNvPr id="65" name="Google Shape;65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3F3F3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Quattrocento Sans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3F3F3F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3F3F3F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3F3F3F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3F3F3F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3F3F3F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3F3F3F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3F3F3F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3F3F3F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/>
          <p:nvPr/>
        </p:nvSpPr>
        <p:spPr>
          <a:xfrm>
            <a:off x="1588" y="195487"/>
            <a:ext cx="8855900" cy="918000"/>
          </a:xfrm>
          <a:prstGeom prst="rect">
            <a:avLst/>
          </a:prstGeom>
          <a:solidFill>
            <a:srgbClr val="00426A"/>
          </a:solidFill>
          <a:ln>
            <a:noFill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chemeClr val="lt1"/>
              </a:solidFill>
              <a:latin typeface="Arial" panose="020B0604020202020204" pitchFamily="34" charset="0"/>
              <a:ea typeface="Quattrocento Sans"/>
              <a:cs typeface="Arial" panose="020B0604020202020204" pitchFamily="34" charset="0"/>
              <a:sym typeface="Quattrocento Sans"/>
            </a:endParaRPr>
          </a:p>
        </p:txBody>
      </p:sp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251520" y="276764"/>
            <a:ext cx="8447472" cy="75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Quattrocento Sans"/>
              <a:buNone/>
              <a:defRPr sz="4000" b="0" i="0" u="none" strike="noStrike" cap="none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8" name="Google Shape;8;p1"/>
          <p:cNvSpPr txBox="1">
            <a:spLocks noGrp="1"/>
          </p:cNvSpPr>
          <p:nvPr>
            <p:ph type="body" idx="1"/>
          </p:nvPr>
        </p:nvSpPr>
        <p:spPr>
          <a:xfrm>
            <a:off x="251520" y="1200150"/>
            <a:ext cx="8640900" cy="369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CB3E3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rgbClr val="3F3F3F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CB3E3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3F3F3F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CB3E3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3F3F3F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CB3E3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3F3F3F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CB3E3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3F3F3F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endParaRPr dirty="0"/>
          </a:p>
        </p:txBody>
      </p:sp>
      <p:sp>
        <p:nvSpPr>
          <p:cNvPr id="9" name="Google Shape;9;p1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3F3F3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Quattrocento Sans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3F3F3F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3F3F3F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3F3F3F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3F3F3F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3F3F3F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3F3F3F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3F3F3F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3F3F3F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>
      <p:transition spd="slow">
        <p:fade/>
      </p:transition>
    </mc:Fallback>
  </mc:AlternateConten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 panose="020B0604020202020204" pitchFamily="34" charset="0"/>
          <a:ea typeface="Arial" panose="020B0604020202020204" pitchFamily="34" charset="0"/>
          <a:cs typeface="Arial" panose="020B0604020202020204" pitchFamily="34" charset="0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 panose="020B0604020202020204" pitchFamily="34" charset="0"/>
          <a:ea typeface="Arial" panose="020B0604020202020204" pitchFamily="34" charset="0"/>
          <a:cs typeface="Arial" panose="020B0604020202020204" pitchFamily="34" charset="0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2"/>
          <p:cNvSpPr txBox="1">
            <a:spLocks noGrp="1"/>
          </p:cNvSpPr>
          <p:nvPr>
            <p:ph type="ctrTitle"/>
          </p:nvPr>
        </p:nvSpPr>
        <p:spPr>
          <a:xfrm>
            <a:off x="261258" y="1214635"/>
            <a:ext cx="8686800" cy="110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r>
              <a:rPr lang="en-US" sz="4400" b="0" dirty="0" smtClean="0"/>
              <a:t>SQL*Net over TCPS</a:t>
            </a:r>
            <a:endParaRPr lang="en-GB" sz="4400" dirty="0"/>
          </a:p>
        </p:txBody>
      </p:sp>
      <p:sp>
        <p:nvSpPr>
          <p:cNvPr id="71" name="Google Shape;71;p12"/>
          <p:cNvSpPr txBox="1">
            <a:spLocks noGrp="1"/>
          </p:cNvSpPr>
          <p:nvPr>
            <p:ph type="body" idx="2"/>
          </p:nvPr>
        </p:nvSpPr>
        <p:spPr>
          <a:xfrm>
            <a:off x="1304171" y="2657205"/>
            <a:ext cx="6729046" cy="108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buClr>
                <a:schemeClr val="dk1"/>
              </a:buClr>
              <a:buSzPts val="1100"/>
            </a:pPr>
            <a:r>
              <a:rPr lang="en-US" dirty="0" smtClean="0"/>
              <a:t>TLS encryption? Not as complicated as one might think</a:t>
            </a:r>
            <a:endParaRPr lang="en-GB" dirty="0" smtClean="0"/>
          </a:p>
        </p:txBody>
      </p:sp>
      <p:sp>
        <p:nvSpPr>
          <p:cNvPr id="72" name="Google Shape;72;p12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-GB"/>
              <a:t>1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3"/>
          <p:cNvSpPr txBox="1">
            <a:spLocks noGrp="1"/>
          </p:cNvSpPr>
          <p:nvPr>
            <p:ph type="title"/>
          </p:nvPr>
        </p:nvSpPr>
        <p:spPr>
          <a:xfrm>
            <a:off x="184463" y="258476"/>
            <a:ext cx="8600308" cy="75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en-US" dirty="0" smtClean="0"/>
              <a:t>The problem</a:t>
            </a:r>
            <a:endParaRPr dirty="0"/>
          </a:p>
        </p:txBody>
      </p:sp>
      <p:sp>
        <p:nvSpPr>
          <p:cNvPr id="78" name="Google Shape;78;p13"/>
          <p:cNvSpPr txBox="1">
            <a:spLocks noGrp="1"/>
          </p:cNvSpPr>
          <p:nvPr>
            <p:ph type="body" idx="1"/>
          </p:nvPr>
        </p:nvSpPr>
        <p:spPr>
          <a:xfrm>
            <a:off x="52040" y="1324848"/>
            <a:ext cx="9091960" cy="369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US" sz="2800" dirty="0" smtClean="0"/>
              <a:t>Network encryption is pretty much essential</a:t>
            </a:r>
          </a:p>
          <a:p>
            <a:pPr lvl="1"/>
            <a:r>
              <a:rPr lang="en-US" sz="2400" dirty="0" smtClean="0"/>
              <a:t>SQL*Net "native" encryption is easy</a:t>
            </a:r>
          </a:p>
          <a:p>
            <a:pPr lvl="1"/>
            <a:r>
              <a:rPr lang="en-US" sz="2400" dirty="0" smtClean="0"/>
              <a:t>But some sites require TLS (aka SSL) at all levels</a:t>
            </a:r>
          </a:p>
          <a:p>
            <a:r>
              <a:rPr lang="en-US" sz="2800" dirty="0" smtClean="0"/>
              <a:t>If TLS is the rule, the DBA can't argue with it</a:t>
            </a:r>
          </a:p>
          <a:p>
            <a:r>
              <a:rPr lang="en-US" sz="2800" dirty="0" smtClean="0"/>
              <a:t>How are you going to manage certificates?</a:t>
            </a:r>
          </a:p>
          <a:p>
            <a:pPr lvl="1"/>
            <a:r>
              <a:rPr lang="en-US" sz="2400" dirty="0" smtClean="0"/>
              <a:t>Trusted, or self signed</a:t>
            </a:r>
          </a:p>
          <a:p>
            <a:pPr lvl="1"/>
            <a:r>
              <a:rPr lang="en-US" sz="2400" dirty="0" smtClean="0"/>
              <a:t>For how long are they valid</a:t>
            </a:r>
          </a:p>
          <a:p>
            <a:pPr lvl="1"/>
            <a:r>
              <a:rPr lang="en-US" sz="2400" dirty="0" smtClean="0"/>
              <a:t>Where are you going to store them</a:t>
            </a:r>
          </a:p>
          <a:p>
            <a:endParaRPr lang="en-US" sz="2800" dirty="0" smtClean="0"/>
          </a:p>
          <a:p>
            <a:endParaRPr lang="en-US" sz="2400" dirty="0"/>
          </a:p>
        </p:txBody>
      </p:sp>
      <p:sp>
        <p:nvSpPr>
          <p:cNvPr id="79" name="Google Shape;79;p13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fld id="{00000000-1234-1234-1234-123412341234}" type="slidenum">
              <a:rPr lang="en-GB"/>
              <a:t>2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56808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3"/>
          <p:cNvSpPr txBox="1">
            <a:spLocks noGrp="1"/>
          </p:cNvSpPr>
          <p:nvPr>
            <p:ph type="title"/>
          </p:nvPr>
        </p:nvSpPr>
        <p:spPr>
          <a:xfrm>
            <a:off x="184463" y="258476"/>
            <a:ext cx="8600308" cy="75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en-US" dirty="0" smtClean="0"/>
              <a:t>A typical solution</a:t>
            </a:r>
            <a:endParaRPr dirty="0"/>
          </a:p>
        </p:txBody>
      </p:sp>
      <p:sp>
        <p:nvSpPr>
          <p:cNvPr id="78" name="Google Shape;78;p13"/>
          <p:cNvSpPr txBox="1">
            <a:spLocks noGrp="1"/>
          </p:cNvSpPr>
          <p:nvPr>
            <p:ph type="body" idx="1"/>
          </p:nvPr>
        </p:nvSpPr>
        <p:spPr>
          <a:xfrm>
            <a:off x="52040" y="1324848"/>
            <a:ext cx="9091960" cy="369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US" sz="2800" dirty="0" smtClean="0"/>
              <a:t>End users to application server: https</a:t>
            </a:r>
          </a:p>
          <a:p>
            <a:pPr lvl="1"/>
            <a:r>
              <a:rPr lang="en-US" sz="2400" dirty="0" smtClean="0"/>
              <a:t>Browser loaded with trusted root certificates</a:t>
            </a:r>
          </a:p>
          <a:p>
            <a:pPr lvl="1"/>
            <a:r>
              <a:rPr lang="en-US" sz="2400" dirty="0" smtClean="0"/>
              <a:t>Server presents a properly signed certificate</a:t>
            </a:r>
          </a:p>
          <a:p>
            <a:r>
              <a:rPr lang="en-US" sz="2800" dirty="0" smtClean="0"/>
              <a:t>Application server to database: SQL*Net over TLS</a:t>
            </a:r>
          </a:p>
          <a:p>
            <a:pPr lvl="1"/>
            <a:r>
              <a:rPr lang="en-US" sz="2400" dirty="0" smtClean="0"/>
              <a:t>Traffic is local, within the data </a:t>
            </a:r>
            <a:r>
              <a:rPr lang="en-US" sz="2400" dirty="0" err="1" smtClean="0"/>
              <a:t>centre</a:t>
            </a:r>
            <a:endParaRPr lang="en-US" sz="2400" dirty="0" smtClean="0"/>
          </a:p>
          <a:p>
            <a:pPr lvl="1"/>
            <a:r>
              <a:rPr lang="en-US" sz="2400" dirty="0" smtClean="0"/>
              <a:t>Self-signed certificates usually considered adequate</a:t>
            </a:r>
            <a:endParaRPr lang="en-US" sz="2400" dirty="0"/>
          </a:p>
        </p:txBody>
      </p:sp>
      <p:sp>
        <p:nvSpPr>
          <p:cNvPr id="79" name="Google Shape;79;p13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fld id="{00000000-1234-1234-1234-123412341234}" type="slidenum">
              <a:rPr lang="en-GB"/>
              <a:t>3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111709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3"/>
          <p:cNvSpPr txBox="1">
            <a:spLocks noGrp="1"/>
          </p:cNvSpPr>
          <p:nvPr>
            <p:ph type="title"/>
          </p:nvPr>
        </p:nvSpPr>
        <p:spPr>
          <a:xfrm>
            <a:off x="184463" y="258476"/>
            <a:ext cx="8600308" cy="75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en-US" dirty="0" smtClean="0"/>
              <a:t>Let's configure it</a:t>
            </a:r>
            <a:endParaRPr dirty="0"/>
          </a:p>
        </p:txBody>
      </p:sp>
      <p:sp>
        <p:nvSpPr>
          <p:cNvPr id="78" name="Google Shape;78;p13"/>
          <p:cNvSpPr txBox="1">
            <a:spLocks noGrp="1"/>
          </p:cNvSpPr>
          <p:nvPr>
            <p:ph type="body" idx="1"/>
          </p:nvPr>
        </p:nvSpPr>
        <p:spPr>
          <a:xfrm>
            <a:off x="52040" y="1161563"/>
            <a:ext cx="9091960" cy="369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US" sz="2800" dirty="0" smtClean="0"/>
              <a:t>Create wallets for the client and database server</a:t>
            </a:r>
          </a:p>
          <a:p>
            <a:pPr lvl="1"/>
            <a:r>
              <a:rPr lang="en-US" sz="2400" dirty="0" smtClean="0"/>
              <a:t>Generate self signed certificates</a:t>
            </a:r>
          </a:p>
          <a:p>
            <a:pPr lvl="1"/>
            <a:r>
              <a:rPr lang="en-US" sz="2400" dirty="0" smtClean="0"/>
              <a:t>Export the trusted certificates, load into wallets </a:t>
            </a:r>
          </a:p>
          <a:p>
            <a:r>
              <a:rPr lang="en-US" sz="2800" dirty="0" smtClean="0"/>
              <a:t>Configure the server side</a:t>
            </a:r>
          </a:p>
          <a:p>
            <a:pPr lvl="1"/>
            <a:r>
              <a:rPr lang="en-US" sz="2400" dirty="0" smtClean="0"/>
              <a:t>TCPS listening address, </a:t>
            </a:r>
            <a:r>
              <a:rPr lang="en-US" sz="2400" dirty="0" err="1" smtClean="0"/>
              <a:t>listener.ora</a:t>
            </a:r>
            <a:endParaRPr lang="en-US" sz="2400" dirty="0" smtClean="0"/>
          </a:p>
          <a:p>
            <a:pPr lvl="1"/>
            <a:r>
              <a:rPr lang="en-US" sz="2400" dirty="0" smtClean="0"/>
              <a:t>Wallet location, </a:t>
            </a:r>
            <a:r>
              <a:rPr lang="en-US" sz="2400" dirty="0" err="1" smtClean="0"/>
              <a:t>sqlnet.ora</a:t>
            </a:r>
            <a:endParaRPr lang="en-US" sz="2400" dirty="0" smtClean="0"/>
          </a:p>
          <a:p>
            <a:r>
              <a:rPr lang="en-US" sz="2800" dirty="0" smtClean="0"/>
              <a:t>Configure the client</a:t>
            </a:r>
          </a:p>
          <a:p>
            <a:pPr lvl="1"/>
            <a:r>
              <a:rPr lang="en-US" sz="2400" dirty="0" smtClean="0"/>
              <a:t>TNS connect string, </a:t>
            </a:r>
            <a:r>
              <a:rPr lang="en-US" sz="2400" dirty="0" err="1" smtClean="0"/>
              <a:t>tnsnames.ora</a:t>
            </a:r>
            <a:endParaRPr lang="en-US" sz="2400" dirty="0" smtClean="0"/>
          </a:p>
          <a:p>
            <a:pPr lvl="1"/>
            <a:r>
              <a:rPr lang="en-US" sz="2400" dirty="0" smtClean="0"/>
              <a:t>Wallet location, </a:t>
            </a:r>
            <a:r>
              <a:rPr lang="en-US" sz="2400" dirty="0" err="1" smtClean="0"/>
              <a:t>sqlnet.ora</a:t>
            </a:r>
            <a:endParaRPr lang="en-US" sz="2400" dirty="0" smtClean="0"/>
          </a:p>
          <a:p>
            <a:pPr lvl="1"/>
            <a:endParaRPr lang="en-US" sz="2400" dirty="0"/>
          </a:p>
        </p:txBody>
      </p:sp>
      <p:sp>
        <p:nvSpPr>
          <p:cNvPr id="79" name="Google Shape;79;p13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fld id="{00000000-1234-1234-1234-123412341234}" type="slidenum">
              <a:rPr lang="en-GB"/>
              <a:t>4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56808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3"/>
          <p:cNvSpPr txBox="1">
            <a:spLocks noGrp="1"/>
          </p:cNvSpPr>
          <p:nvPr>
            <p:ph type="title"/>
          </p:nvPr>
        </p:nvSpPr>
        <p:spPr>
          <a:xfrm>
            <a:off x="184463" y="258476"/>
            <a:ext cx="7976125" cy="75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 dirty="0" smtClean="0"/>
              <a:t>To conclude</a:t>
            </a:r>
            <a:endParaRPr dirty="0"/>
          </a:p>
        </p:txBody>
      </p:sp>
      <p:sp>
        <p:nvSpPr>
          <p:cNvPr id="78" name="Google Shape;78;p13"/>
          <p:cNvSpPr txBox="1">
            <a:spLocks noGrp="1"/>
          </p:cNvSpPr>
          <p:nvPr>
            <p:ph type="body" idx="1"/>
          </p:nvPr>
        </p:nvSpPr>
        <p:spPr>
          <a:xfrm>
            <a:off x="52040" y="1324848"/>
            <a:ext cx="9091960" cy="369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US" sz="2800" dirty="0" smtClean="0"/>
              <a:t>Security is all about compliance with standards</a:t>
            </a:r>
          </a:p>
          <a:p>
            <a:r>
              <a:rPr lang="en-US" sz="2800" dirty="0" smtClean="0"/>
              <a:t>Keep it </a:t>
            </a:r>
            <a:r>
              <a:rPr lang="en-US" sz="2800" dirty="0" smtClean="0"/>
              <a:t>simple: This method works</a:t>
            </a:r>
            <a:endParaRPr lang="en-US" sz="2800" dirty="0" smtClean="0"/>
          </a:p>
          <a:p>
            <a:r>
              <a:rPr lang="en-US" sz="2800" dirty="0" smtClean="0"/>
              <a:t>There </a:t>
            </a:r>
            <a:r>
              <a:rPr lang="en-US" sz="2800" dirty="0" smtClean="0"/>
              <a:t>are other ways to do </a:t>
            </a:r>
            <a:r>
              <a:rPr lang="en-US" sz="2800" dirty="0" smtClean="0"/>
              <a:t>it</a:t>
            </a:r>
          </a:p>
          <a:p>
            <a:pPr lvl="1"/>
            <a:r>
              <a:rPr lang="en-US" sz="2400" dirty="0" smtClean="0"/>
              <a:t>Instance parameters for the wallet location</a:t>
            </a:r>
          </a:p>
          <a:p>
            <a:pPr lvl="1"/>
            <a:r>
              <a:rPr lang="en-US" sz="2400" dirty="0" smtClean="0"/>
              <a:t>Real certificates, not self-signed</a:t>
            </a:r>
          </a:p>
          <a:p>
            <a:pPr lvl="1"/>
            <a:r>
              <a:rPr lang="en-US" sz="2400" dirty="0" smtClean="0"/>
              <a:t>External vaults for storing certificates</a:t>
            </a:r>
            <a:endParaRPr lang="en-US" sz="2400" dirty="0" smtClean="0"/>
          </a:p>
          <a:p>
            <a:pPr lvl="1"/>
            <a:endParaRPr lang="en-US" dirty="0"/>
          </a:p>
        </p:txBody>
      </p:sp>
      <p:sp>
        <p:nvSpPr>
          <p:cNvPr id="79" name="Google Shape;79;p13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fld id="{00000000-1234-1234-1234-123412341234}" type="slidenum">
              <a:rPr lang="en-GB"/>
              <a:t>5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505933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2b632cae188_0_0"/>
          <p:cNvSpPr txBox="1">
            <a:spLocks noGrp="1"/>
          </p:cNvSpPr>
          <p:nvPr>
            <p:ph type="ctrTitle"/>
          </p:nvPr>
        </p:nvSpPr>
        <p:spPr>
          <a:xfrm>
            <a:off x="248833" y="643135"/>
            <a:ext cx="8686800" cy="110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Quattrocento Sans"/>
              <a:buNone/>
            </a:pPr>
            <a:r>
              <a:rPr lang="en-US" sz="4800"/>
              <a:t>SkillBuilders</a:t>
            </a:r>
            <a:endParaRPr sz="4800"/>
          </a:p>
        </p:txBody>
      </p:sp>
      <p:sp>
        <p:nvSpPr>
          <p:cNvPr id="95" name="Google Shape;95;g2b632cae188_0_0"/>
          <p:cNvSpPr txBox="1">
            <a:spLocks noGrp="1"/>
          </p:cNvSpPr>
          <p:nvPr>
            <p:ph type="body" idx="2"/>
          </p:nvPr>
        </p:nvSpPr>
        <p:spPr>
          <a:xfrm>
            <a:off x="298500" y="1628500"/>
            <a:ext cx="8547000" cy="227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en-US" b="1">
                <a:solidFill>
                  <a:schemeClr val="accent6"/>
                </a:solidFill>
              </a:rPr>
              <a:t>Oracle Database, APEX and OCI Experts</a:t>
            </a:r>
            <a:endParaRPr b="1">
              <a:solidFill>
                <a:schemeClr val="accent6"/>
              </a:solidFill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endParaRPr sz="2800"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en-US" sz="2800">
                <a:solidFill>
                  <a:schemeClr val="lt1"/>
                </a:solidFill>
              </a:rPr>
              <a:t>Contact: Gary Belke</a:t>
            </a:r>
            <a:endParaRPr sz="2800">
              <a:solidFill>
                <a:schemeClr val="lt1"/>
              </a:solidFill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en-US" sz="2800">
                <a:solidFill>
                  <a:schemeClr val="lt1"/>
                </a:solidFill>
              </a:rPr>
              <a:t>gary@skillbuilders.com</a:t>
            </a:r>
            <a:endParaRPr sz="2800">
              <a:solidFill>
                <a:schemeClr val="lt1"/>
              </a:solidFill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en-US" sz="2800">
                <a:solidFill>
                  <a:schemeClr val="lt1"/>
                </a:solidFill>
              </a:rPr>
              <a:t>1-401-783-6172</a:t>
            </a:r>
            <a:endParaRPr sz="2800">
              <a:solidFill>
                <a:schemeClr val="lt1"/>
              </a:solidFill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en-US" sz="2800">
                <a:solidFill>
                  <a:schemeClr val="lt1"/>
                </a:solidFill>
              </a:rPr>
              <a:t>www.SkillBuilders.com</a:t>
            </a:r>
            <a:endParaRPr sz="2800">
              <a:solidFill>
                <a:schemeClr val="lt1"/>
              </a:solidFill>
            </a:endParaRPr>
          </a:p>
        </p:txBody>
      </p:sp>
      <p:sp>
        <p:nvSpPr>
          <p:cNvPr id="96" name="Google Shape;96;g2b632cae188_0_0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42267319"/>
      </p:ext>
    </p:extLst>
  </p:cSld>
  <p:clrMapOvr>
    <a:masterClrMapping/>
  </p:clrMapOvr>
</p:sld>
</file>

<file path=ppt/theme/theme1.xml><?xml version="1.0" encoding="utf-8"?>
<a:theme xmlns:a="http://schemas.openxmlformats.org/drawingml/2006/main" name="Skill Builder Main">
  <a:themeElements>
    <a:clrScheme name="Custom 27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00426A"/>
      </a:accent1>
      <a:accent2>
        <a:srgbClr val="CC762F"/>
      </a:accent2>
      <a:accent3>
        <a:srgbClr val="9BBB59"/>
      </a:accent3>
      <a:accent4>
        <a:srgbClr val="8064A2"/>
      </a:accent4>
      <a:accent5>
        <a:srgbClr val="4BACC6"/>
      </a:accent5>
      <a:accent6>
        <a:srgbClr val="C0504D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9688</TotalTime>
  <Words>229</Words>
  <Application>Microsoft Office PowerPoint</Application>
  <PresentationFormat>On-screen Show (16:9)</PresentationFormat>
  <Paragraphs>48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Quattrocento Sans</vt:lpstr>
      <vt:lpstr>Skill Builder Main</vt:lpstr>
      <vt:lpstr>SQL*Net over TCPS</vt:lpstr>
      <vt:lpstr>The problem</vt:lpstr>
      <vt:lpstr>A typical solution</vt:lpstr>
      <vt:lpstr>Let's configure it</vt:lpstr>
      <vt:lpstr>To conclude</vt:lpstr>
      <vt:lpstr>SkillBuilders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Upgrade Your Oracle Database Without Performance Degradation</dc:title>
  <cp:lastModifiedBy>john_s_watson@yahoo.co.uk</cp:lastModifiedBy>
  <cp:revision>311</cp:revision>
  <dcterms:modified xsi:type="dcterms:W3CDTF">2025-02-24T12:29:36Z</dcterms:modified>
</cp:coreProperties>
</file>